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61" r:id="rId6"/>
    <p:sldId id="269" r:id="rId7"/>
    <p:sldId id="279" r:id="rId8"/>
    <p:sldId id="272" r:id="rId9"/>
    <p:sldId id="280" r:id="rId10"/>
    <p:sldId id="274" r:id="rId11"/>
    <p:sldId id="276" r:id="rId12"/>
    <p:sldId id="281" r:id="rId13"/>
    <p:sldId id="287" r:id="rId14"/>
    <p:sldId id="285" r:id="rId15"/>
    <p:sldId id="282" r:id="rId16"/>
    <p:sldId id="283" r:id="rId17"/>
    <p:sldId id="288" r:id="rId18"/>
    <p:sldId id="286" r:id="rId19"/>
    <p:sldId id="265" r:id="rId20"/>
    <p:sldId id="266" r:id="rId21"/>
    <p:sldId id="264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E98DAF98-4048-4524-A477-9DF3D407D006}">
          <p14:sldIdLst>
            <p14:sldId id="257"/>
          </p14:sldIdLst>
        </p14:section>
        <p14:section name="Раздел без заголовка" id="{5D0B0EC4-74B8-4E51-9ABF-AFEA12621D92}">
          <p14:sldIdLst>
            <p14:sldId id="261"/>
            <p14:sldId id="269"/>
            <p14:sldId id="279"/>
            <p14:sldId id="272"/>
            <p14:sldId id="280"/>
            <p14:sldId id="274"/>
            <p14:sldId id="276"/>
            <p14:sldId id="281"/>
            <p14:sldId id="287"/>
            <p14:sldId id="285"/>
            <p14:sldId id="282"/>
            <p14:sldId id="283"/>
            <p14:sldId id="288"/>
            <p14:sldId id="286"/>
            <p14:sldId id="265"/>
            <p14:sldId id="266"/>
            <p14:sldId id="264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7E"/>
    <a:srgbClr val="002E58"/>
    <a:srgbClr val="333F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57" autoAdjust="0"/>
    <p:restoredTop sz="96035"/>
  </p:normalViewPr>
  <p:slideViewPr>
    <p:cSldViewPr snapToGrid="0">
      <p:cViewPr>
        <p:scale>
          <a:sx n="72" d="100"/>
          <a:sy n="72" d="100"/>
        </p:scale>
        <p:origin x="-228" y="-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507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971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093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4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71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32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88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6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46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06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113A2-0EDB-4E49-86F5-ED3A06A98E36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38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E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7827" y="2044405"/>
            <a:ext cx="8026524" cy="987155"/>
          </a:xfrm>
        </p:spPr>
        <p:txBody>
          <a:bodyPr>
            <a:normAutofit/>
          </a:bodyPr>
          <a:lstStyle/>
          <a:p>
            <a:pPr algn="ctr"/>
            <a:endParaRPr lang="ru-RU" sz="36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6618" y="3692240"/>
            <a:ext cx="11045382" cy="92871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ТЕМА: Правомерное </a:t>
            </a:r>
            <a:r>
              <a:rPr lang="ru-RU" sz="3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поведение, правонарушение, юридическая ответственность</a:t>
            </a:r>
            <a:r>
              <a:rPr lang="ru-RU" sz="3600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69875" y="3811908"/>
            <a:ext cx="649705" cy="421105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0457" y="226546"/>
            <a:ext cx="95212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849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42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958" y="821635"/>
            <a:ext cx="9594572" cy="547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3085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830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296" y="1232453"/>
            <a:ext cx="9634330" cy="526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121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85421" y="34485"/>
            <a:ext cx="11954932" cy="99342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Понятие, </a:t>
            </a: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признаки и </a:t>
            </a:r>
            <a:r>
              <a:rPr lang="ru-RU" b="1" dirty="0" smtClean="0">
                <a:latin typeface="Times New Roman" charset="0"/>
                <a:ea typeface="Times New Roman" charset="0"/>
                <a:cs typeface="Times New Roman" charset="0"/>
              </a:rPr>
              <a:t>основания юридической </a:t>
            </a:r>
            <a:r>
              <a:rPr lang="ru-RU" b="1" dirty="0">
                <a:latin typeface="Times New Roman" charset="0"/>
                <a:ea typeface="Times New Roman" charset="0"/>
                <a:cs typeface="Times New Roman" charset="0"/>
              </a:rPr>
              <a:t>ответственности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333" y="1444486"/>
            <a:ext cx="11729156" cy="5317557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Ответственность за нарушение правовых норм является юридической </a:t>
            </a: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ответственностью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ОСНОВАНИЕМ юридической ответственности является совершение ПРАВОНАРУШЕНИЕ</a:t>
            </a:r>
            <a:endParaRPr lang="ru-RU" sz="32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3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930" y="463826"/>
            <a:ext cx="9660835" cy="5897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7572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0736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487" y="887413"/>
            <a:ext cx="9541565" cy="559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433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461" y="1033669"/>
            <a:ext cx="10005391" cy="5314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9451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Рекомендуемая литературы по теме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Венгеров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А.Б. Теория государства и права: учебник для юридических вузов. М. : Омега-Л, 2014.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Марченко М.Н. Теория государства и права : учебник. М. : Проспект, 2016.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Теория государства и права. Учебник // под ред. Н.И.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Матузов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А.В. Малько. Москва. Изд-во : Дело, 2016.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693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670" y="100081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Учебно-методическое обеспечение для самостоятельной работы студентов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1696" y="1425644"/>
            <a:ext cx="105156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Алексеев С.С. Общая теория права. Учебник. М., 2009.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Лазарев В.В. Общая теория права и государства. Учебник. М., 2013.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Нерсесянц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В.С. Общая теория права и государства: Учебник для вузов. М.: Норма: НИЦ ИНФРА-М, 2015.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Радько Т.Н. Теория государства и права. Учебник для бакалавров. М., 2016.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Теория государства и права. Учебник для бакалавров // под ред. М.Н. Марченко, Е.М. Дерябина. М. : Проспект, 2016.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Теория государства и права: углубленный курс: Учебник / Л.П. Рассказов. - М.: ИЦ РИОР: НИЦ ИНФРА-М, 2015.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Теория государства и права: Учебное пособие / А.В. Малько, А.Ю.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Саломатин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- 3-e изд. - М.: ИЦ РИОР: НИЦ ИНФРА-М, 2015.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Хрестоматия по теории государства и права  // под ред. Радько Т.Н. М., 2016.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Хропанюк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В.Н. Теория государства и права. Учебник для бакалавров. М., 2015. </a:t>
            </a:r>
          </a:p>
          <a:p>
            <a:pPr marL="0" indent="0">
              <a:spcBef>
                <a:spcPts val="60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725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4556" y="212036"/>
            <a:ext cx="10645085" cy="61205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 по теме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69333" y="824090"/>
            <a:ext cx="11909777" cy="6344354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1. Социальный и юридический подходы к юридической ответственности.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2. Необходимость различения категорий юридическая ответственность и наказание.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3. Позитивный и ретроспективный аспекты юридической ответственности.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4. Фактические и юридические основания юридической ответственности.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5. “Новые” виды юридической ответственности, причины их появления.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6. Презумпция невиновности и презумпция виновности.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7. Соотношение законности и целесообразности юридической ответственности.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8. Отличие юридической ответственности от иных мер государственного принуждения.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rPr>
              <a:t>9. Виды материальной ответственности в трудовом праве.</a:t>
            </a:r>
          </a:p>
        </p:txBody>
      </p:sp>
    </p:spTree>
    <p:extLst>
      <p:ext uri="{BB962C8B-B14F-4D97-AF65-F5344CB8AC3E}">
        <p14:creationId xmlns:p14="http://schemas.microsoft.com/office/powerpoint/2010/main" val="31719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6099"/>
            <a:ext cx="10515600" cy="1325563"/>
          </a:xfrm>
        </p:spPr>
        <p:txBody>
          <a:bodyPr>
            <a:normAutofit/>
          </a:bodyPr>
          <a:lstStyle/>
          <a:p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817" y="1362071"/>
            <a:ext cx="10942983" cy="4457081"/>
          </a:xfrm>
        </p:spPr>
        <p:txBody>
          <a:bodyPr>
            <a:normAutofit/>
          </a:bodyPr>
          <a:lstStyle/>
          <a:p>
            <a:pPr marL="914400" lvl="1" indent="-457200">
              <a:buFont typeface="+mj-lt"/>
              <a:buAutoNum type="arabicPeriod"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Правомерное поведение: понятие, признаки и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содержание</a:t>
            </a:r>
            <a:endParaRPr lang="ru-RU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Виды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правомерного </a:t>
            </a: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поведения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Понятие и признаки правонарушения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Виды правонарушений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charset="0"/>
                <a:ea typeface="Times New Roman" charset="0"/>
                <a:cs typeface="Times New Roman" charset="0"/>
              </a:rPr>
              <a:t>Понятие, 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признаки и основания юридической ответственности</a:t>
            </a:r>
            <a:endParaRPr lang="ru-RU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ru-RU" sz="7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lvl="1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8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335" y="110644"/>
            <a:ext cx="11353800" cy="1285459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правомерного поведения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34467"/>
            <a:ext cx="11677135" cy="5599607"/>
          </a:xfrm>
        </p:spPr>
        <p:txBody>
          <a:bodyPr>
            <a:noAutofit/>
          </a:bodyPr>
          <a:lstStyle/>
          <a:p>
            <a:pPr marL="457200" lvl="1" indent="0" algn="just">
              <a:buNone/>
            </a:pPr>
            <a:r>
              <a:rPr lang="ru-RU" sz="3600" b="1" i="1" dirty="0">
                <a:latin typeface="Times New Roman" charset="0"/>
                <a:ea typeface="Times New Roman" charset="0"/>
                <a:cs typeface="Times New Roman" charset="0"/>
              </a:rPr>
              <a:t>Правомерное поведение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— это поведение, соответствующее предписаниям юридических норм. В общей массе всех встречающихся вариантов человеческого поведения правомерное поведение доминирует над неправомерным.</a:t>
            </a:r>
          </a:p>
          <a:p>
            <a:pPr marL="457200" lvl="1" indent="0" algn="just">
              <a:buNone/>
            </a:pP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Правомерное поведение является желательным и допустимым, а значит гарантируемым и охраняемым государством. Любое общество основывается именно на этом, и это положение является гарантией его стабильного и последовательного развития.</a:t>
            </a:r>
          </a:p>
          <a:p>
            <a:pPr lvl="1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757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335" y="110644"/>
            <a:ext cx="11353800" cy="1285459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правомерного поведения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9843" y="1120671"/>
            <a:ext cx="10592427" cy="5813403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социальная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полезность и желательность;</a:t>
            </a:r>
          </a:p>
          <a:p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соответствие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предписаниям норм права, его целям и принципам;</a:t>
            </a:r>
          </a:p>
          <a:p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добровольность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и осознанность осуществления этого варианта поведения, направленность субъекта на реализацию этого варианта;</a:t>
            </a:r>
          </a:p>
          <a:p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убежденность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и ответственность личности в своих поступках;</a:t>
            </a:r>
          </a:p>
          <a:p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массовость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правомерного поведения;</a:t>
            </a:r>
          </a:p>
          <a:p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гарантированность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его государством, обеспечение, охрана </a:t>
            </a:r>
          </a:p>
          <a:p>
            <a:pPr lvl="1"/>
            <a:endParaRPr lang="ru-RU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lvl="1"/>
            <a:endParaRPr lang="ru-RU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34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9843" y="0"/>
            <a:ext cx="11353800" cy="1285459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правомерного поведения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486" y="1027906"/>
            <a:ext cx="11622157" cy="54293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Правомерное поведение, как и любое поведение вообще, имеет внешнее и внутреннее содержание:</a:t>
            </a:r>
          </a:p>
          <a:p>
            <a:pPr algn="just"/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  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объективная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сторона правомерного поведения выражается в действии (или бездействии) лица, соответствующем правовым предписаниям или непротиворечащем им;</a:t>
            </a:r>
          </a:p>
          <a:p>
            <a:pPr algn="just"/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   </a:t>
            </a:r>
            <a:r>
              <a:rPr lang="ru-RU" sz="3600" dirty="0" smtClean="0">
                <a:latin typeface="Times New Roman" charset="0"/>
                <a:ea typeface="Times New Roman" charset="0"/>
                <a:cs typeface="Times New Roman" charset="0"/>
              </a:rPr>
              <a:t>субъективной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стороной правомерного поведения выступает осознанное психическое отношение субъекта права к своему поведению, которое предопределяет его правомерность</a:t>
            </a:r>
            <a:r>
              <a:rPr lang="ru-RU" sz="3600" dirty="0"/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412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9843" y="0"/>
            <a:ext cx="11353800" cy="925689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правомерного поведения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600" y="943568"/>
            <a:ext cx="11954933" cy="5389499"/>
          </a:xfrm>
        </p:spPr>
        <p:txBody>
          <a:bodyPr>
            <a:noAutofit/>
          </a:bodyPr>
          <a:lstStyle/>
          <a:p>
            <a:pPr algn="just"/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ru-RU" sz="3600" b="1" i="1" dirty="0" smtClean="0">
                <a:latin typeface="Times New Roman" charset="0"/>
                <a:ea typeface="Times New Roman" charset="0"/>
                <a:cs typeface="Times New Roman" charset="0"/>
              </a:rPr>
              <a:t>обычное </a:t>
            </a:r>
            <a:r>
              <a:rPr lang="ru-RU" sz="3600" b="1" i="1" dirty="0">
                <a:latin typeface="Times New Roman" charset="0"/>
                <a:ea typeface="Times New Roman" charset="0"/>
                <a:cs typeface="Times New Roman" charset="0"/>
              </a:rPr>
              <a:t>правомерное поведение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, которое не связано с превышением обычных повседневных затрат; это каждодневная служба, бытовая жизнь человека, соответствующая правовым предписаниям;</a:t>
            </a:r>
          </a:p>
          <a:p>
            <a:pPr algn="just"/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ru-RU" sz="3600" b="1" i="1" dirty="0" smtClean="0">
                <a:latin typeface="Times New Roman" charset="0"/>
                <a:ea typeface="Times New Roman" charset="0"/>
                <a:cs typeface="Times New Roman" charset="0"/>
              </a:rPr>
              <a:t>пассивное </a:t>
            </a:r>
            <a:r>
              <a:rPr lang="ru-RU" sz="3600" b="1" i="1" dirty="0">
                <a:latin typeface="Times New Roman" charset="0"/>
                <a:ea typeface="Times New Roman" charset="0"/>
                <a:cs typeface="Times New Roman" charset="0"/>
              </a:rPr>
              <a:t>правомерное поведение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, которое проявляется в тех случаях, когда граждане намеренно не используют приблизительно равные права и свободы; </a:t>
            </a:r>
          </a:p>
          <a:p>
            <a:pPr algn="just"/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3600" b="1" i="1" dirty="0" smtClean="0">
                <a:latin typeface="Times New Roman" charset="0"/>
                <a:ea typeface="Times New Roman" charset="0"/>
                <a:cs typeface="Times New Roman" charset="0"/>
              </a:rPr>
              <a:t>активное </a:t>
            </a:r>
            <a:r>
              <a:rPr lang="ru-RU" sz="3600" b="1" i="1" dirty="0">
                <a:latin typeface="Times New Roman" charset="0"/>
                <a:ea typeface="Times New Roman" charset="0"/>
                <a:cs typeface="Times New Roman" charset="0"/>
              </a:rPr>
              <a:t>правомерное поведение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— это целенаправленная, инициативная, законная деятельность граждан, должностных лиц, связанная с дополнительными затратами времени, энергии, материальных средств;</a:t>
            </a:r>
          </a:p>
          <a:p>
            <a:pPr marL="0" indent="0">
              <a:buNone/>
            </a:pPr>
            <a:endParaRPr lang="ru-RU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595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9843" y="0"/>
            <a:ext cx="11353800" cy="1285459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правомерного поведения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912" y="1575871"/>
            <a:ext cx="12000088" cy="4639399"/>
          </a:xfrm>
        </p:spPr>
        <p:txBody>
          <a:bodyPr>
            <a:noAutofit/>
          </a:bodyPr>
          <a:lstStyle/>
          <a:p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sz="3600" b="1" i="1" dirty="0" smtClean="0">
                <a:latin typeface="Times New Roman" charset="0"/>
                <a:ea typeface="Times New Roman" charset="0"/>
                <a:cs typeface="Times New Roman" charset="0"/>
              </a:rPr>
              <a:t>конформистское </a:t>
            </a:r>
            <a:r>
              <a:rPr lang="ru-RU" sz="3600" b="1" i="1" dirty="0">
                <a:latin typeface="Times New Roman" charset="0"/>
                <a:ea typeface="Times New Roman" charset="0"/>
                <a:cs typeface="Times New Roman" charset="0"/>
              </a:rPr>
              <a:t>поведение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, которое соответствует принятому в социальной группе (общности) стилю; это — пассивное соблюдение личностью норм права, приспособление, подчинение своего поведения мнению и действиям окружающих (“так поступают другие”); </a:t>
            </a:r>
          </a:p>
          <a:p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  </a:t>
            </a:r>
            <a:r>
              <a:rPr lang="ru-RU" sz="3600" b="1" i="1" dirty="0" smtClean="0">
                <a:latin typeface="Times New Roman" charset="0"/>
                <a:ea typeface="Times New Roman" charset="0"/>
                <a:cs typeface="Times New Roman" charset="0"/>
              </a:rPr>
              <a:t>маргинальное </a:t>
            </a:r>
            <a:r>
              <a:rPr lang="ru-RU" sz="3600" b="1" i="1" dirty="0">
                <a:latin typeface="Times New Roman" charset="0"/>
                <a:ea typeface="Times New Roman" charset="0"/>
                <a:cs typeface="Times New Roman" charset="0"/>
              </a:rPr>
              <a:t>поведение 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(от лат. </a:t>
            </a:r>
            <a:r>
              <a:rPr lang="ru-RU" sz="3600" dirty="0" err="1">
                <a:latin typeface="Times New Roman" charset="0"/>
                <a:ea typeface="Times New Roman" charset="0"/>
                <a:cs typeface="Times New Roman" charset="0"/>
              </a:rPr>
              <a:t>margo</a:t>
            </a:r>
            <a:r>
              <a:rPr lang="ru-RU" sz="3600" dirty="0">
                <a:latin typeface="Times New Roman" charset="0"/>
                <a:ea typeface="Times New Roman" charset="0"/>
                <a:cs typeface="Times New Roman" charset="0"/>
              </a:rPr>
              <a:t> — край, граница), которое проявляется как внешне правомерное поведение людей, внутренне несогласных с требованиями норм права. </a:t>
            </a:r>
          </a:p>
          <a:p>
            <a:pPr marL="457200" lvl="1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127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77" y="-119838"/>
            <a:ext cx="11353800" cy="1285459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 признаки правонарушения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278" y="1027906"/>
            <a:ext cx="11502888" cy="5830093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b="1" dirty="0">
                <a:latin typeface="Times New Roman" charset="0"/>
                <a:ea typeface="Times New Roman" charset="0"/>
                <a:cs typeface="Times New Roman" charset="0"/>
              </a:rPr>
              <a:t>Правонарушение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 — виновное противоправное деяние дееспособного лица, которое наносит вред обществу</a:t>
            </a: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latin typeface="Times New Roman" charset="0"/>
                <a:ea typeface="Times New Roman" charset="0"/>
                <a:cs typeface="Times New Roman" charset="0"/>
              </a:rPr>
              <a:t>Признаки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 правонарушения: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действие или бездействие;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противоправность поведения (при этом не имеет значения тот факт, что правонарушитель не знает требований закона);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виновное поведение человека;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причинение вреда обществу, государству, гражданам либо создание угрозы наступления такого </a:t>
            </a: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вреда.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совершение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деяния дееспособным лицом.</a:t>
            </a:r>
          </a:p>
        </p:txBody>
      </p:sp>
    </p:spTree>
    <p:extLst>
      <p:ext uri="{BB962C8B-B14F-4D97-AF65-F5344CB8AC3E}">
        <p14:creationId xmlns:p14="http://schemas.microsoft.com/office/powerpoint/2010/main" val="1487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77" y="-119838"/>
            <a:ext cx="11353800" cy="1285459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правонарушений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277" y="801512"/>
            <a:ext cx="11748789" cy="6056488"/>
          </a:xfrm>
        </p:spPr>
        <p:txBody>
          <a:bodyPr>
            <a:noAutofit/>
          </a:bodyPr>
          <a:lstStyle/>
          <a:p>
            <a:pPr marL="0" indent="228600" algn="just">
              <a:lnSpc>
                <a:spcPct val="100000"/>
              </a:lnSpc>
            </a:pP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по сферам общественных отношений, в которых они совершаются (правонарушения, совершаемые в экономической, политической, социально-бытовой и других сферах);</a:t>
            </a:r>
          </a:p>
          <a:p>
            <a:pPr marL="0" indent="228600" algn="just">
              <a:lnSpc>
                <a:spcPct val="100000"/>
              </a:lnSpc>
            </a:pP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по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видам юридической деятельности (правонарушения в правотворческой и правоприменительной деятельности);</a:t>
            </a:r>
          </a:p>
          <a:p>
            <a:pPr marL="0" indent="228600" algn="just">
              <a:lnSpc>
                <a:spcPct val="100000"/>
              </a:lnSpc>
            </a:pP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по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формам вины (умышленные и неосторожные правонарушения);</a:t>
            </a:r>
          </a:p>
          <a:p>
            <a:pPr marL="0" indent="228600" algn="just">
              <a:lnSpc>
                <a:spcPct val="100000"/>
              </a:lnSpc>
            </a:pPr>
            <a:r>
              <a:rPr lang="ru-RU" sz="3200" dirty="0" smtClean="0">
                <a:latin typeface="Times New Roman" charset="0"/>
                <a:ea typeface="Times New Roman" charset="0"/>
                <a:cs typeface="Times New Roman" charset="0"/>
              </a:rPr>
              <a:t>по 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отраслям народного хозяйства (совершаемые в промышленности, на транспорте, в сельском хозяйстве);</a:t>
            </a:r>
          </a:p>
          <a:p>
            <a:pPr marL="0" indent="228600" algn="just">
              <a:lnSpc>
                <a:spcPct val="100000"/>
              </a:lnSpc>
            </a:pPr>
            <a:r>
              <a:rPr lang="ru-RU" sz="3200" b="1" dirty="0" smtClean="0">
                <a:latin typeface="Times New Roman" charset="0"/>
                <a:ea typeface="Times New Roman" charset="0"/>
                <a:cs typeface="Times New Roman" charset="0"/>
              </a:rPr>
              <a:t>по </a:t>
            </a:r>
            <a:r>
              <a:rPr lang="ru-RU" sz="3200" b="1" dirty="0">
                <a:latin typeface="Times New Roman" charset="0"/>
                <a:ea typeface="Times New Roman" charset="0"/>
                <a:cs typeface="Times New Roman" charset="0"/>
              </a:rPr>
              <a:t>отраслям права</a:t>
            </a:r>
            <a:r>
              <a:rPr lang="ru-RU" sz="3200" dirty="0">
                <a:latin typeface="Times New Roman" charset="0"/>
                <a:ea typeface="Times New Roman" charset="0"/>
                <a:cs typeface="Times New Roman" charset="0"/>
              </a:rPr>
              <a:t> (уголовные, административные, дисциплинарные, гражданско-правовые и др.).</a:t>
            </a:r>
          </a:p>
        </p:txBody>
      </p:sp>
    </p:spTree>
    <p:extLst>
      <p:ext uri="{BB962C8B-B14F-4D97-AF65-F5344CB8AC3E}">
        <p14:creationId xmlns:p14="http://schemas.microsoft.com/office/powerpoint/2010/main" val="34045510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51297323-DF48-4E8D-A5EC-B29536D95749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Изображение" ma:contentTypeID="0x0101009148F5A04DDD49CBA7127AADA5FB792B00AADE34325A8B49CDA8BB4DB53328F214001A98613E795BAF44B8C062740281D65C" ma:contentTypeVersion="1" ma:contentTypeDescription="Отправка изображения." ma:contentTypeScope="" ma:versionID="87921e1c0c0be0f1f44cb5c07b88aedd">
  <xsd:schema xmlns:xsd="http://www.w3.org/2001/XMLSchema" xmlns:xs="http://www.w3.org/2001/XMLSchema" xmlns:p="http://schemas.microsoft.com/office/2006/metadata/properties" xmlns:ns1="http://schemas.microsoft.com/sharepoint/v3" xmlns:ns2="51297323-DF48-4E8D-A5EC-B29536D95749" xmlns:ns3="http://schemas.microsoft.com/sharepoint/v3/fields" targetNamespace="http://schemas.microsoft.com/office/2006/metadata/properties" ma:root="true" ma:fieldsID="ecbd0ab2529e6a3d46813b4255804def" ns1:_="" ns2:_="" ns3:_="">
    <xsd:import namespace="http://schemas.microsoft.com/sharepoint/v3"/>
    <xsd:import namespace="51297323-DF48-4E8D-A5EC-B29536D95749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Путь URL-адреса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Тип файла" ma:hidden="true" ma:internalName="File_x0020_Type" ma:readOnly="true">
      <xsd:simpleType>
        <xsd:restriction base="dms:Text"/>
      </xsd:simpleType>
    </xsd:element>
    <xsd:element name="HTML_x0020_File_x0020_Type" ma:index="10" nillable="true" ma:displayName="Тип HTML-файла" ma:hidden="true" ma:internalName="HTML_x0020_File_x0020_Type" ma:readOnly="true">
      <xsd:simpleType>
        <xsd:restriction base="dms:Text"/>
      </xsd:simpleType>
    </xsd:element>
    <xsd:element name="FSObjType" ma:index="11" nillable="true" ma:displayName="Тип элемента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297323-DF48-4E8D-A5EC-B29536D95749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Эскиз существует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Изображение для просмотра существует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Ширина" ma:internalName="ImageWidth" ma:readOnly="true">
      <xsd:simpleType>
        <xsd:restriction base="dms:Unknown"/>
      </xsd:simpleType>
    </xsd:element>
    <xsd:element name="ImageHeight" ma:index="22" nillable="true" ma:displayName="Высота" ma:internalName="ImageHeight" ma:readOnly="true">
      <xsd:simpleType>
        <xsd:restriction base="dms:Unknown"/>
      </xsd:simpleType>
    </xsd:element>
    <xsd:element name="ImageCreateDate" ma:index="25" nillable="true" ma:displayName="Дата создания рисунка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Авторские права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Автор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 ma:index="23" ma:displayName="Заметки"/>
        <xsd:element name="keywords" minOccurs="0" maxOccurs="1" type="xsd:string" ma:index="14" ma:displayName="Ключевые слова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C8A598-5FE0-4602-A217-E408BA2A4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B48368-3DCC-4B8C-948F-9DA860B8D240}">
  <ds:schemaRefs>
    <ds:schemaRef ds:uri="http://www.w3.org/XML/1998/namespace"/>
    <ds:schemaRef ds:uri="http://schemas.microsoft.com/office/2006/documentManagement/types"/>
    <ds:schemaRef ds:uri="51297323-DF48-4E8D-A5EC-B29536D95749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sharepoint/v3/fields"/>
    <ds:schemaRef ds:uri="http://schemas.microsoft.com/sharepoint/v3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C64223D-67DF-4540-A1EB-CAF57EC2AD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1297323-DF48-4E8D-A5EC-B29536D95749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726</Words>
  <Application>Microsoft Office PowerPoint</Application>
  <PresentationFormat>Произвольный</PresentationFormat>
  <Paragraphs>73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План:</vt:lpstr>
      <vt:lpstr>Понятие правомерного поведения</vt:lpstr>
      <vt:lpstr>Признаки правомерного поведения</vt:lpstr>
      <vt:lpstr>Содержание правомерного поведения</vt:lpstr>
      <vt:lpstr>Виды правомерного поведения</vt:lpstr>
      <vt:lpstr>Виды правомерного поведения</vt:lpstr>
      <vt:lpstr>Понятие и признаки правонарушения</vt:lpstr>
      <vt:lpstr>Виды правонарушений</vt:lpstr>
      <vt:lpstr>Презентация PowerPoint</vt:lpstr>
      <vt:lpstr>Презентация PowerPoint</vt:lpstr>
      <vt:lpstr>Понятие, признаки и основания юридической ответственности</vt:lpstr>
      <vt:lpstr>Презентация PowerPoint</vt:lpstr>
      <vt:lpstr>Презентация PowerPoint</vt:lpstr>
      <vt:lpstr>Презентация PowerPoint</vt:lpstr>
      <vt:lpstr>Рекомендуемая литературы по теме</vt:lpstr>
      <vt:lpstr>Учебно-методическое обеспечение для самостоятельной работы студентов</vt:lpstr>
      <vt:lpstr>Контрольные вопросы по теме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Правомерное поведение, правонарушение и юридическая ответственность</dc:title>
  <dc:creator>user</dc:creator>
  <cp:lastModifiedBy>Admin</cp:lastModifiedBy>
  <cp:revision>61</cp:revision>
  <dcterms:created xsi:type="dcterms:W3CDTF">2016-09-22T06:56:31Z</dcterms:created>
  <dcterms:modified xsi:type="dcterms:W3CDTF">2021-02-18T11:03:17Z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0x0101009148F5A04DDD49CBA7127AADA5FB792B00AADE34325A8B49CDA8BB4DB53328F214001A98613E795BAF44B8C062740281D65C</vt:lpwstr>
  </property>
</Properties>
</file>